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Lst>
  <p:sldSz cx="6858000" cy="9144000" type="screen4x3"/>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340" y="-90"/>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GB"/>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F6E21F0-E4AA-A145-A093-E0522234706D}"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D3FD9-5DBA-4C47-8BE1-C60B59099E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F6E21F0-E4AA-A145-A093-E0522234706D}"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D3FD9-5DBA-4C47-8BE1-C60B59099E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F6E21F0-E4AA-A145-A093-E0522234706D}"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D3FD9-5DBA-4C47-8BE1-C60B59099E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F6E21F0-E4AA-A145-A093-E0522234706D}"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D3FD9-5DBA-4C47-8BE1-C60B59099E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6E21F0-E4AA-A145-A093-E0522234706D}"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D3FD9-5DBA-4C47-8BE1-C60B59099E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F6E21F0-E4AA-A145-A093-E0522234706D}" type="datetimeFigureOut">
              <a:rPr lang="en-US" smtClean="0"/>
              <a:pPr/>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D3FD9-5DBA-4C47-8BE1-C60B59099E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F6E21F0-E4AA-A145-A093-E0522234706D}" type="datetimeFigureOut">
              <a:rPr lang="en-US" smtClean="0"/>
              <a:pPr/>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D3FD9-5DBA-4C47-8BE1-C60B59099E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F6E21F0-E4AA-A145-A093-E0522234706D}" type="datetimeFigureOut">
              <a:rPr lang="en-US" smtClean="0"/>
              <a:pPr/>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D3FD9-5DBA-4C47-8BE1-C60B59099E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E21F0-E4AA-A145-A093-E0522234706D}" type="datetimeFigureOut">
              <a:rPr lang="en-US" smtClean="0"/>
              <a:pPr/>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D3FD9-5DBA-4C47-8BE1-C60B59099E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F6E21F0-E4AA-A145-A093-E0522234706D}" type="datetimeFigureOut">
              <a:rPr lang="en-US" smtClean="0"/>
              <a:pPr/>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D3FD9-5DBA-4C47-8BE1-C60B59099E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F6E21F0-E4AA-A145-A093-E0522234706D}" type="datetimeFigureOut">
              <a:rPr lang="en-US" smtClean="0"/>
              <a:pPr/>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D3FD9-5DBA-4C47-8BE1-C60B59099E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F6E21F0-E4AA-A145-A093-E0522234706D}" type="datetimeFigureOut">
              <a:rPr lang="en-US" smtClean="0"/>
              <a:pPr/>
              <a:t>5/11/2023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6AD3FD9-5DBA-4C47-8BE1-C60B59099E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 name="Rounded Rectangle 13"/>
          <p:cNvSpPr/>
          <p:nvPr/>
        </p:nvSpPr>
        <p:spPr>
          <a:xfrm>
            <a:off x="495094" y="2209800"/>
            <a:ext cx="5920328" cy="2743200"/>
          </a:xfrm>
          <a:prstGeom prst="roundRect">
            <a:avLst/>
          </a:prstGeom>
          <a:solidFill>
            <a:srgbClr val="357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657600" y="4953000"/>
            <a:ext cx="2757821" cy="2651967"/>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28600" y="457200"/>
            <a:ext cx="6438900" cy="1524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95094" y="2209800"/>
            <a:ext cx="5920328" cy="2773988"/>
          </a:xfrm>
        </p:spPr>
        <p:txBody>
          <a:bodyPr tIns="180000">
            <a:normAutofit fontScale="90000"/>
          </a:bodyPr>
          <a:lstStyle/>
          <a:p>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We are a Day Centre for People with Long Term Health Conditions such as Dementia, Parkinson's etc as well as for preventing Social Isolation. </a:t>
            </a:r>
            <a:br>
              <a:rPr lang="en-US" sz="2000" dirty="0">
                <a:solidFill>
                  <a:schemeClr val="bg1">
                    <a:lumMod val="95000"/>
                  </a:schemeClr>
                </a:solidFill>
              </a:rPr>
            </a:br>
            <a:r>
              <a:rPr lang="en-US" sz="2000" dirty="0">
                <a:solidFill>
                  <a:schemeClr val="bg1">
                    <a:lumMod val="95000"/>
                  </a:schemeClr>
                </a:solidFill>
              </a:rPr>
              <a:t>We offer Carers the opportunity to leave their loved ones with us for in a safe and relaxing non clinical environment .  We spend our time on activities such as  baking, reminiscence therapy, mindfulness, music and games  with no pressure to join in. We also offer emotional and advice support to carers to enable them to focus on </a:t>
            </a:r>
            <a:r>
              <a:rPr lang="en-US" sz="2000">
                <a:solidFill>
                  <a:schemeClr val="bg1">
                    <a:lumMod val="95000"/>
                  </a:schemeClr>
                </a:solidFill>
              </a:rPr>
              <a:t>their life's.</a:t>
            </a:r>
            <a:r>
              <a:rPr lang="en-US" sz="2000" dirty="0">
                <a:solidFill>
                  <a:schemeClr val="bg1">
                    <a:lumMod val="95000"/>
                  </a:schemeClr>
                </a:solidFill>
              </a:rPr>
              <a:t/>
            </a:r>
            <a:br>
              <a:rPr lang="en-US" sz="2000" dirty="0">
                <a:solidFill>
                  <a:schemeClr val="bg1">
                    <a:lumMod val="95000"/>
                  </a:schemeClr>
                </a:solidFill>
              </a:rPr>
            </a:br>
            <a:r>
              <a:rPr lang="en-US" sz="1500" dirty="0"/>
              <a:t/>
            </a:r>
            <a:br>
              <a:rPr lang="en-US" sz="1500" dirty="0"/>
            </a:br>
            <a:r>
              <a:rPr lang="en-US" sz="1500" dirty="0"/>
              <a:t/>
            </a:r>
            <a:br>
              <a:rPr lang="en-US" sz="1500" dirty="0"/>
            </a:br>
            <a:endParaRPr lang="en-US" sz="1800" dirty="0"/>
          </a:p>
        </p:txBody>
      </p:sp>
      <p:sp>
        <p:nvSpPr>
          <p:cNvPr id="3" name="Subtitle 2"/>
          <p:cNvSpPr>
            <a:spLocks noGrp="1"/>
          </p:cNvSpPr>
          <p:nvPr>
            <p:ph type="subTitle" idx="1"/>
          </p:nvPr>
        </p:nvSpPr>
        <p:spPr>
          <a:xfrm>
            <a:off x="857232" y="457200"/>
            <a:ext cx="4572032" cy="1295400"/>
          </a:xfrm>
        </p:spPr>
        <p:txBody>
          <a:bodyPr>
            <a:noAutofit/>
          </a:bodyPr>
          <a:lstStyle/>
          <a:p>
            <a:r>
              <a:rPr lang="en-US" sz="2000" b="1" dirty="0">
                <a:solidFill>
                  <a:schemeClr val="tx2">
                    <a:lumMod val="60000"/>
                    <a:lumOff val="40000"/>
                  </a:schemeClr>
                </a:solidFill>
                <a:latin typeface="Copperplate Gothic Bold"/>
                <a:cs typeface="Copperplate Gothic Bold"/>
              </a:rPr>
              <a:t>Holmes ADULT CARER SERVICE.</a:t>
            </a:r>
          </a:p>
          <a:p>
            <a:r>
              <a:rPr lang="en-US" sz="2000" b="1" dirty="0">
                <a:solidFill>
                  <a:schemeClr val="tx2">
                    <a:lumMod val="60000"/>
                    <a:lumOff val="40000"/>
                  </a:schemeClr>
                </a:solidFill>
                <a:latin typeface="Copperplate Gothic Bold"/>
                <a:cs typeface="Copperplate Gothic Bold"/>
              </a:rPr>
              <a:t> Day Centre  At </a:t>
            </a:r>
            <a:r>
              <a:rPr lang="en-US" sz="2000" b="1" dirty="0" err="1">
                <a:solidFill>
                  <a:schemeClr val="tx2">
                    <a:lumMod val="60000"/>
                    <a:lumOff val="40000"/>
                  </a:schemeClr>
                </a:solidFill>
                <a:latin typeface="Copperplate Gothic Bold"/>
                <a:cs typeface="Copperplate Gothic Bold"/>
              </a:rPr>
              <a:t>Frechville</a:t>
            </a:r>
            <a:endParaRPr lang="en-US" sz="2000" b="1" dirty="0">
              <a:solidFill>
                <a:schemeClr val="tx2">
                  <a:lumMod val="60000"/>
                  <a:lumOff val="40000"/>
                </a:schemeClr>
              </a:solidFill>
              <a:latin typeface="Copperplate Gothic Bold"/>
              <a:cs typeface="Copperplate Gothic Bold"/>
            </a:endParaRPr>
          </a:p>
        </p:txBody>
      </p:sp>
      <p:pic>
        <p:nvPicPr>
          <p:cNvPr id="4" name="Picture 3" descr="oie_transparent.png"/>
          <p:cNvPicPr>
            <a:picLocks noChangeAspect="1"/>
          </p:cNvPicPr>
          <p:nvPr/>
        </p:nvPicPr>
        <p:blipFill>
          <a:blip r:embed="rId2"/>
          <a:stretch>
            <a:fillRect/>
          </a:stretch>
        </p:blipFill>
        <p:spPr>
          <a:xfrm>
            <a:off x="5429265" y="1111570"/>
            <a:ext cx="1200470" cy="869629"/>
          </a:xfrm>
          <a:prstGeom prst="rect">
            <a:avLst/>
          </a:prstGeom>
          <a:noFill/>
        </p:spPr>
      </p:pic>
      <p:sp>
        <p:nvSpPr>
          <p:cNvPr id="6" name="Rectangle 5"/>
          <p:cNvSpPr/>
          <p:nvPr/>
        </p:nvSpPr>
        <p:spPr>
          <a:xfrm>
            <a:off x="3787698" y="5357818"/>
            <a:ext cx="2438400" cy="1815882"/>
          </a:xfrm>
          <a:prstGeom prst="rect">
            <a:avLst/>
          </a:prstGeom>
        </p:spPr>
        <p:txBody>
          <a:bodyPr wrap="square">
            <a:spAutoFit/>
          </a:bodyPr>
          <a:lstStyle/>
          <a:p>
            <a:pPr algn="ctr"/>
            <a:r>
              <a:rPr lang="en-US" sz="1600" dirty="0">
                <a:solidFill>
                  <a:srgbClr val="F2F2F2"/>
                </a:solidFill>
                <a:latin typeface="Century Gothic" panose="020B0502020202020204" pitchFamily="34" charset="0"/>
              </a:rPr>
              <a:t>Monday, </a:t>
            </a:r>
            <a:r>
              <a:rPr lang="en-US" sz="1600" dirty="0" smtClean="0">
                <a:solidFill>
                  <a:srgbClr val="F2F2F2"/>
                </a:solidFill>
                <a:latin typeface="Century Gothic" panose="020B0502020202020204" pitchFamily="34" charset="0"/>
              </a:rPr>
              <a:t>to </a:t>
            </a:r>
            <a:r>
              <a:rPr lang="en-US" sz="1600" dirty="0" smtClean="0">
                <a:solidFill>
                  <a:srgbClr val="F2F2F2"/>
                </a:solidFill>
                <a:latin typeface="Century Gothic" panose="020B0502020202020204" pitchFamily="34" charset="0"/>
              </a:rPr>
              <a:t>Friday10am </a:t>
            </a:r>
            <a:r>
              <a:rPr lang="en-US" sz="1600" dirty="0">
                <a:solidFill>
                  <a:srgbClr val="F2F2F2"/>
                </a:solidFill>
                <a:latin typeface="Century Gothic" panose="020B0502020202020204" pitchFamily="34" charset="0"/>
              </a:rPr>
              <a:t>to 3.15PM Frecheville Sports Club, Silkstone Rd, S12 4RH        Cost £40 to include 2 course meal or £35 without</a:t>
            </a:r>
          </a:p>
        </p:txBody>
      </p:sp>
      <p:sp>
        <p:nvSpPr>
          <p:cNvPr id="7" name="TextBox 6"/>
          <p:cNvSpPr txBox="1"/>
          <p:nvPr/>
        </p:nvSpPr>
        <p:spPr>
          <a:xfrm>
            <a:off x="228600" y="7619244"/>
            <a:ext cx="6401212" cy="1569660"/>
          </a:xfrm>
          <a:prstGeom prst="rect">
            <a:avLst/>
          </a:prstGeom>
          <a:noFill/>
        </p:spPr>
        <p:txBody>
          <a:bodyPr wrap="square" rtlCol="0">
            <a:spAutoFit/>
          </a:bodyPr>
          <a:lstStyle/>
          <a:p>
            <a:pPr algn="ctr"/>
            <a:r>
              <a:rPr lang="en-US" sz="1500" dirty="0">
                <a:solidFill>
                  <a:srgbClr val="1A3104"/>
                </a:solidFill>
              </a:rPr>
              <a:t>  </a:t>
            </a:r>
            <a:r>
              <a:rPr lang="en-US" dirty="0">
                <a:solidFill>
                  <a:srgbClr val="1A3104"/>
                </a:solidFill>
              </a:rPr>
              <a:t>ETHOS: </a:t>
            </a:r>
            <a:r>
              <a:rPr lang="en-US" sz="1500" dirty="0">
                <a:solidFill>
                  <a:srgbClr val="1A3104"/>
                </a:solidFill>
              </a:rPr>
              <a:t>Support the Carer and their loved one together to achieve what is best for them both. The venue has disabled access and plentiful parking.</a:t>
            </a:r>
            <a:r>
              <a:rPr lang="en-US" dirty="0">
                <a:solidFill>
                  <a:srgbClr val="1A3104"/>
                </a:solidFill>
              </a:rPr>
              <a:t/>
            </a:r>
            <a:br>
              <a:rPr lang="en-US" dirty="0">
                <a:solidFill>
                  <a:srgbClr val="1A3104"/>
                </a:solidFill>
              </a:rPr>
            </a:br>
            <a:r>
              <a:rPr lang="en-US" sz="1500" b="1" dirty="0">
                <a:solidFill>
                  <a:srgbClr val="1A3104"/>
                </a:solidFill>
              </a:rPr>
              <a:t>To book </a:t>
            </a:r>
            <a:r>
              <a:rPr lang="en-US" sz="1500" b="1">
                <a:solidFill>
                  <a:srgbClr val="1A3104"/>
                </a:solidFill>
              </a:rPr>
              <a:t>a </a:t>
            </a:r>
            <a:r>
              <a:rPr lang="en-US" sz="1500" b="1" smtClean="0">
                <a:solidFill>
                  <a:srgbClr val="1A3104"/>
                </a:solidFill>
              </a:rPr>
              <a:t>£5 </a:t>
            </a:r>
            <a:r>
              <a:rPr lang="en-US" sz="1500" b="1" dirty="0">
                <a:solidFill>
                  <a:srgbClr val="1A3104"/>
                </a:solidFill>
              </a:rPr>
              <a:t>taster day or for more information contact </a:t>
            </a:r>
          </a:p>
          <a:p>
            <a:pPr algn="ctr"/>
            <a:r>
              <a:rPr lang="en-US" sz="1500" b="1" dirty="0">
                <a:solidFill>
                  <a:srgbClr val="1A3104"/>
                </a:solidFill>
              </a:rPr>
              <a:t>Mark Holmes  on</a:t>
            </a:r>
            <a:r>
              <a:rPr lang="en-US" sz="1500" dirty="0">
                <a:solidFill>
                  <a:srgbClr val="1A3104"/>
                </a:solidFill>
              </a:rPr>
              <a:t>: 07715253131 </a:t>
            </a:r>
          </a:p>
          <a:p>
            <a:pPr algn="ctr"/>
            <a:r>
              <a:rPr lang="en-US" sz="1500" dirty="0">
                <a:solidFill>
                  <a:srgbClr val="1A3104"/>
                </a:solidFill>
              </a:rPr>
              <a:t> email mark.holmes@holmesadultcarerservice.co.uk</a:t>
            </a:r>
          </a:p>
          <a:p>
            <a:endParaRPr lang="en-US" dirty="0"/>
          </a:p>
        </p:txBody>
      </p:sp>
      <p:sp>
        <p:nvSpPr>
          <p:cNvPr id="10" name="Rectangle 9"/>
          <p:cNvSpPr/>
          <p:nvPr/>
        </p:nvSpPr>
        <p:spPr>
          <a:xfrm>
            <a:off x="228600" y="152400"/>
            <a:ext cx="6438900" cy="8805672"/>
          </a:xfrm>
          <a:prstGeom prst="rect">
            <a:avLst/>
          </a:prstGeom>
          <a:noFill/>
          <a:ln w="889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descr="C:\Users\Mark &amp; Sarah\Downloads\IMG_20201009_131843.jpg"/>
          <p:cNvPicPr>
            <a:picLocks noChangeAspect="1" noChangeArrowheads="1"/>
          </p:cNvPicPr>
          <p:nvPr/>
        </p:nvPicPr>
        <p:blipFill>
          <a:blip r:embed="rId3"/>
          <a:srcRect/>
          <a:stretch>
            <a:fillRect/>
          </a:stretch>
        </p:blipFill>
        <p:spPr bwMode="auto">
          <a:xfrm>
            <a:off x="857232" y="4983787"/>
            <a:ext cx="2511000" cy="262117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66</Words>
  <Application>Microsoft Office PowerPoint</Application>
  <PresentationFormat>On-screen Show (4:3)</PresentationFormat>
  <Paragraphs>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We are a Day Centre for People with Long Term Health Conditions such as Dementia, Parkinson's etc as well as for preventing Social Isolation.  We offer Carers the opportunity to leave their loved ones with us for in a safe and relaxing non clinical environment .  We spend our time on activities such as  baking, reminiscence therapy, mindfulness, music and games  with no pressure to join in. We also offer emotional and advice support to carers to enable them to focus on their life's.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a Day Centre for People with Long Term Health Conditions such as Dementia, Parkinson's etc as well as for preventing Social Isolation.  We offer Carers the opportunity to leave their loved ones with us for in a safe and relaxing non clinical environment .  We spend our time on activities such as  baking, reminiscence therapy, mindfulness, music and games  with no pressure to join in. We also offer emotional and advice support to carers to enable them to focus on their life's.</dc:title>
  <dc:creator>pc</dc:creator>
  <cp:lastModifiedBy>pc</cp:lastModifiedBy>
  <cp:revision>3</cp:revision>
  <dcterms:modified xsi:type="dcterms:W3CDTF">2023-05-11T10:29:23Z</dcterms:modified>
</cp:coreProperties>
</file>